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3"/>
  </p:notesMasterIdLst>
  <p:handoutMasterIdLst>
    <p:handoutMasterId r:id="rId14"/>
  </p:handoutMasterIdLst>
  <p:sldIdLst>
    <p:sldId id="256" r:id="rId3"/>
    <p:sldId id="267" r:id="rId4"/>
    <p:sldId id="273" r:id="rId5"/>
    <p:sldId id="274" r:id="rId6"/>
    <p:sldId id="275" r:id="rId7"/>
    <p:sldId id="276" r:id="rId8"/>
    <p:sldId id="277" r:id="rId9"/>
    <p:sldId id="278" r:id="rId10"/>
    <p:sldId id="279" r:id="rId11"/>
    <p:sldId id="280" r:id="rId12"/>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howGuides="1">
      <p:cViewPr varScale="1">
        <p:scale>
          <a:sx n="74" d="100"/>
          <a:sy n="74" d="100"/>
        </p:scale>
        <p:origin x="-360" y="-102"/>
      </p:cViewPr>
      <p:guideLst>
        <p:guide orient="horz" pos="2160"/>
        <p:guide pos="3839"/>
        <p:guide pos="1007"/>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DB7646E-8811-423A-9C42-2CBFADA00A96}" type="datetimeFigureOut">
              <a:rPr lang="en-US" smtClean="0"/>
              <a:pPr/>
              <a:t>3/2/2017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4360E59-1627-4404-ACC5-51C744AB0F27}" type="slidenum">
              <a:rPr lang="en-US" smtClean="0"/>
              <a:pPr/>
              <a:t>‹#›</a:t>
            </a:fld>
            <a:endParaRPr lang="en-US"/>
          </a:p>
        </p:txBody>
      </p:sp>
    </p:spTree>
    <p:extLst>
      <p:ext uri="{BB962C8B-B14F-4D97-AF65-F5344CB8AC3E}">
        <p14:creationId xmlns:p14="http://schemas.microsoft.com/office/powerpoint/2010/main" xmlns=""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tx1"/>
                </a:solidFill>
              </a:defRPr>
            </a:lvl1pPr>
          </a:lstStyle>
          <a:p>
            <a:fld id="{D677E230-58DD-43ED-96A1-552DDAB53532}" type="datetimeFigureOut">
              <a:rPr lang="en-US" smtClean="0"/>
              <a:pPr/>
              <a:t>3/2/2017</a:t>
            </a:fld>
            <a:endParaRPr 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xmlns=""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a:xfrm>
            <a:off x="121888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a:xfrm>
            <a:off x="0" y="0"/>
            <a:ext cx="121888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21888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5631204"/>
            <a:ext cx="18283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anchor="t" anchorCtr="0" compatLnSpc="1">
            <a:prstTxWarp prst="textNoShape">
              <a:avLst/>
            </a:prstTxWarp>
          </a:bodyPr>
          <a:lstStyle/>
          <a:p>
            <a:endParaRPr/>
          </a:p>
        </p:txBody>
      </p:sp>
      <p:sp>
        <p:nvSpPr>
          <p:cNvPr id="2" name="Title 1"/>
          <p:cNvSpPr>
            <a:spLocks noGrp="1"/>
          </p:cNvSpPr>
          <p:nvPr>
            <p:ph type="ctrTitle"/>
          </p:nvPr>
        </p:nvSpPr>
        <p:spPr>
          <a:xfrm>
            <a:off x="2428669" y="1600200"/>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a:solidFill>
                  <a:schemeClr val="bg1"/>
                </a:solidFill>
              </a:defRPr>
            </a:lvl1pPr>
          </a:lstStyle>
          <a:p>
            <a:fld id="{C2C6F8EA-316C-41DE-B9A4-EDCC3A85ED9A}" type="datetimeFigureOut">
              <a:rPr lang="en-US"/>
              <a:pPr/>
              <a:t>3/2/2017</a:t>
            </a:fld>
            <a:endParaRPr/>
          </a:p>
        </p:txBody>
      </p:sp>
      <p:sp>
        <p:nvSpPr>
          <p:cNvPr id="5" name="Footer Placeholder 4"/>
          <p:cNvSpPr>
            <a:spLocks noGrp="1"/>
          </p:cNvSpPr>
          <p:nvPr>
            <p:ph type="ftr" sz="quarter" idx="11"/>
          </p:nvPr>
        </p:nvSpPr>
        <p:spPr/>
        <p:txBody>
          <a:bodyPr/>
          <a:lstStyle>
            <a:lvl1pPr>
              <a:defRPr>
                <a:solidFill>
                  <a:schemeClr val="bg1"/>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Tree>
    <p:extLst>
      <p:ext uri="{BB962C8B-B14F-4D97-AF65-F5344CB8AC3E}">
        <p14:creationId xmlns:p14="http://schemas.microsoft.com/office/powerpoint/2010/main" xmlns="" val="38179559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pPr/>
              <a:t>3/2/2017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7DC1BBB0-96F0-4077-A278-0F3FB5C104D3}" type="slidenum">
              <a:rPr/>
              <a:pPr/>
              <a:t>‹#›</a:t>
            </a:fld>
            <a:endParaRPr/>
          </a:p>
        </p:txBody>
      </p:sp>
    </p:spTree>
    <p:extLst>
      <p:ext uri="{BB962C8B-B14F-4D97-AF65-F5344CB8AC3E}">
        <p14:creationId xmlns:p14="http://schemas.microsoft.com/office/powerpoint/2010/main" xmlns="" val="21855328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8" name="Pi"/>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anchor="t" anchorCtr="0" compatLnSpc="1">
            <a:prstTxWarp prst="textNoShape">
              <a:avLst/>
            </a:prstTxWarp>
          </a:bodyPr>
          <a:lstStyle/>
          <a:p>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solidFill>
                  <a:schemeClr val="bg1"/>
                </a:solidFill>
              </a:defRPr>
            </a:lvl1pPr>
          </a:lstStyle>
          <a:p>
            <a:fld id="{C2C6F8EA-316C-41DE-B9A4-EDCC3A85ED9A}" type="datetimeFigureOut">
              <a:rPr lang="en-US"/>
              <a:pPr/>
              <a:t>3/2/2017</a:t>
            </a:fld>
            <a:endParaRPr/>
          </a:p>
        </p:txBody>
      </p:sp>
      <p:sp>
        <p:nvSpPr>
          <p:cNvPr id="5" name="Footer Placeholder 4"/>
          <p:cNvSpPr>
            <a:spLocks noGrp="1"/>
          </p:cNvSpPr>
          <p:nvPr>
            <p:ph type="ftr" sz="quarter" idx="11"/>
          </p:nvPr>
        </p:nvSpPr>
        <p:spPr/>
        <p:txBody>
          <a:bodyPr/>
          <a:lstStyle>
            <a:lvl1pPr>
              <a:defRPr>
                <a:solidFill>
                  <a:schemeClr val="bg1"/>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xmlns="" val="32344675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pPr/>
              <a:t>3/2/2017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7DC1BBB0-96F0-4077-A278-0F3FB5C104D3}" type="slidenum">
              <a:rPr/>
              <a:pPr/>
              <a:t>‹#›</a:t>
            </a:fld>
            <a:endParaRPr/>
          </a:p>
        </p:txBody>
      </p:sp>
    </p:spTree>
    <p:extLst>
      <p:ext uri="{BB962C8B-B14F-4D97-AF65-F5344CB8AC3E}">
        <p14:creationId xmlns:p14="http://schemas.microsoft.com/office/powerpoint/2010/main" xmlns="" val="1239113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pPr/>
              <a:t>3/2/2017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7DC1BBB0-96F0-4077-A278-0F3FB5C104D3}" type="slidenum">
              <a:rPr/>
              <a:pPr/>
              <a:t>‹#›</a:t>
            </a:fld>
            <a:endParaRPr/>
          </a:p>
        </p:txBody>
      </p:sp>
    </p:spTree>
    <p:extLst>
      <p:ext uri="{BB962C8B-B14F-4D97-AF65-F5344CB8AC3E}">
        <p14:creationId xmlns:p14="http://schemas.microsoft.com/office/powerpoint/2010/main" xmlns="" val="21383580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pPr/>
              <a:t>3/2/2017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7DC1BBB0-96F0-4077-A278-0F3FB5C104D3}" type="slidenum">
              <a:rPr/>
              <a:pPr/>
              <a:t>‹#›</a:t>
            </a:fld>
            <a:endParaRPr/>
          </a:p>
        </p:txBody>
      </p:sp>
    </p:spTree>
    <p:extLst>
      <p:ext uri="{BB962C8B-B14F-4D97-AF65-F5344CB8AC3E}">
        <p14:creationId xmlns:p14="http://schemas.microsoft.com/office/powerpoint/2010/main" xmlns="" val="31635788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pPr/>
              <a:t>3/2/2017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Tree>
    <p:extLst>
      <p:ext uri="{BB962C8B-B14F-4D97-AF65-F5344CB8AC3E}">
        <p14:creationId xmlns:p14="http://schemas.microsoft.com/office/powerpoint/2010/main" xmlns="" val="178381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pPr/>
              <a:t>3/2/2017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7DC1BBB0-96F0-4077-A278-0F3FB5C104D3}" type="slidenum">
              <a:rPr/>
              <a:pPr/>
              <a:t>‹#›</a:t>
            </a:fld>
            <a:endParaRPr/>
          </a:p>
        </p:txBody>
      </p:sp>
    </p:spTree>
    <p:extLst>
      <p:ext uri="{BB962C8B-B14F-4D97-AF65-F5344CB8AC3E}">
        <p14:creationId xmlns:p14="http://schemas.microsoft.com/office/powerpoint/2010/main" xmlns="" val="3518043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pPr/>
              <a:t>3/2/2017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7DC1BBB0-96F0-4077-A278-0F3FB5C104D3}" type="slidenum">
              <a:rPr/>
              <a:pPr/>
              <a:t>‹#›</a:t>
            </a:fld>
            <a:endParaRPr/>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739002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pPr/>
              <a:t>3/2/2017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7DC1BBB0-96F0-4077-A278-0F3FB5C104D3}" type="slidenum">
              <a:rPr/>
              <a:pPr/>
              <a:t>‹#›</a:t>
            </a:fld>
            <a:endParaRPr/>
          </a:p>
        </p:txBody>
      </p:sp>
    </p:spTree>
    <p:extLst>
      <p:ext uri="{BB962C8B-B14F-4D97-AF65-F5344CB8AC3E}">
        <p14:creationId xmlns:p14="http://schemas.microsoft.com/office/powerpoint/2010/main" xmlns="" val="20408808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p:cNvSpPr>
            <a:spLocks/>
          </p:cNvSpPr>
          <p:nvPr/>
        </p:nvSpPr>
        <p:spPr bwMode="white">
          <a:xfrm rot="5400000">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a:p>
        </p:txBody>
      </p: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pPr/>
              <a:t>3/2/2017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7DC1BBB0-96F0-4077-A278-0F3FB5C104D3}" type="slidenum">
              <a:rPr/>
              <a:pPr/>
              <a:t>‹#›</a:t>
            </a:fld>
            <a:endParaRPr/>
          </a:p>
        </p:txBody>
      </p:sp>
    </p:spTree>
    <p:extLst>
      <p:ext uri="{BB962C8B-B14F-4D97-AF65-F5344CB8AC3E}">
        <p14:creationId xmlns:p14="http://schemas.microsoft.com/office/powerpoint/2010/main" xmlns="" val="612817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3" name="Rectangle 12"/>
          <p:cNvSpPr/>
          <p:nvPr/>
        </p:nvSpPr>
        <p:spPr>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p:cNvSpPr>
            <a:spLocks/>
          </p:cNvSpPr>
          <p:nvPr/>
        </p:nvSpPr>
        <p:spPr bwMode="white">
          <a:xfrm>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a:p>
        </p:txBody>
      </p:sp>
      <p:cxnSp>
        <p:nvCxnSpPr>
          <p:cNvPr id="16" name="Straight Connector 15"/>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lumMod val="60000"/>
                    <a:lumOff val="40000"/>
                  </a:schemeClr>
                </a:solidFill>
              </a:defRPr>
            </a:lvl1pPr>
          </a:lstStyle>
          <a:p>
            <a:fld id="{C2C6F8EA-316C-41DE-B9A4-EDCC3A85ED9A}" type="datetimeFigureOut">
              <a:rPr lang="en-US"/>
              <a:pPr/>
              <a:t>3/2/2017</a:t>
            </a:fld>
            <a:endParaRPr/>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lumMod val="60000"/>
                    <a:lumOff val="40000"/>
                  </a:schemeClr>
                </a:solidFill>
              </a:defRPr>
            </a:lvl1pPr>
          </a:lstStyle>
          <a:p>
            <a:endParaRP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lumMod val="60000"/>
                    <a:lumOff val="40000"/>
                  </a:schemeClr>
                </a:solidFill>
              </a:defRPr>
            </a:lvl1pPr>
          </a:lstStyle>
          <a:p>
            <a:fld id="{7DC1BBB0-96F0-4077-A278-0F3FB5C104D3}" type="slidenum">
              <a:rPr/>
              <a:pPr/>
              <a:t>‹#›</a:t>
            </a:fld>
            <a:endParaRPr/>
          </a:p>
        </p:txBody>
      </p:sp>
    </p:spTree>
    <p:extLst>
      <p:ext uri="{BB962C8B-B14F-4D97-AF65-F5344CB8AC3E}">
        <p14:creationId xmlns:p14="http://schemas.microsoft.com/office/powerpoint/2010/main" xmlns=""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rtl="1"/>
            <a:r>
              <a:rPr lang="ar-KW" dirty="0"/>
              <a:t>المعوقات الثقافية للتنمية </a:t>
            </a:r>
            <a:endParaRPr lang="en-US" dirty="0"/>
          </a:p>
        </p:txBody>
      </p:sp>
      <p:sp>
        <p:nvSpPr>
          <p:cNvPr id="3" name="Subtitle 2"/>
          <p:cNvSpPr>
            <a:spLocks noGrp="1"/>
          </p:cNvSpPr>
          <p:nvPr>
            <p:ph type="subTitle" idx="1"/>
          </p:nvPr>
        </p:nvSpPr>
        <p:spPr/>
        <p:txBody>
          <a:bodyPr>
            <a:normAutofit fontScale="70000" lnSpcReduction="20000"/>
          </a:bodyPr>
          <a:lstStyle/>
          <a:p>
            <a:pPr algn="r" rtl="1"/>
            <a:r>
              <a:rPr lang="ar-KW" dirty="0"/>
              <a:t>محاضرة للملحقية الثقافية الكويتية في البحرين </a:t>
            </a:r>
          </a:p>
          <a:p>
            <a:pPr algn="r" rtl="1"/>
            <a:r>
              <a:rPr lang="ar-KW" dirty="0"/>
              <a:t>المنامة </a:t>
            </a:r>
          </a:p>
          <a:p>
            <a:pPr algn="r" rtl="1"/>
            <a:r>
              <a:rPr lang="ar-KW" dirty="0"/>
              <a:t>محمد الرميحي </a:t>
            </a:r>
          </a:p>
          <a:p>
            <a:pPr algn="r" rtl="1"/>
            <a:r>
              <a:rPr lang="ar-KW" dirty="0"/>
              <a:t>18 فبراير 2016 </a:t>
            </a:r>
            <a:endParaRPr lang="en-US" dirty="0"/>
          </a:p>
        </p:txBody>
      </p:sp>
    </p:spTree>
    <p:extLst>
      <p:ext uri="{BB962C8B-B14F-4D97-AF65-F5344CB8AC3E}">
        <p14:creationId xmlns:p14="http://schemas.microsoft.com/office/powerpoint/2010/main" xmlns="" val="5067614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r" rtl="1"/>
            <a:r>
              <a:rPr lang="ar-KW" dirty="0"/>
              <a:t>الثقافة : محاولة للفهم </a:t>
            </a:r>
            <a:endParaRPr lang="en-US" dirty="0"/>
          </a:p>
        </p:txBody>
      </p:sp>
      <p:sp>
        <p:nvSpPr>
          <p:cNvPr id="14" name="Content Placeholder 13"/>
          <p:cNvSpPr>
            <a:spLocks noGrp="1"/>
          </p:cNvSpPr>
          <p:nvPr>
            <p:ph idx="1"/>
          </p:nvPr>
        </p:nvSpPr>
        <p:spPr/>
        <p:txBody>
          <a:bodyPr>
            <a:normAutofit fontScale="92500" lnSpcReduction="20000"/>
          </a:bodyPr>
          <a:lstStyle/>
          <a:p>
            <a:pPr algn="r" rtl="1"/>
            <a:r>
              <a:rPr lang="ar-KW" dirty="0"/>
              <a:t>الثقافة بالمعنى العربي مفهوم إشكالي </a:t>
            </a:r>
          </a:p>
          <a:p>
            <a:pPr algn="r" rtl="1"/>
            <a:r>
              <a:rPr lang="ar-KW" dirty="0"/>
              <a:t>لدينا أكثر من عشرات التعريفات للثقافة ، وباللغة العربية تختلط الثقافة بالحضارة</a:t>
            </a:r>
            <a:r>
              <a:rPr lang="en-US" dirty="0"/>
              <a:t>.</a:t>
            </a:r>
            <a:endParaRPr lang="ar-KW" dirty="0"/>
          </a:p>
          <a:p>
            <a:pPr algn="r" rtl="1"/>
            <a:r>
              <a:rPr lang="ar-KW" dirty="0"/>
              <a:t>تعني مجموعة الابداعات الانسانية أو محصل لتجربة الجماعة في وقت معقول من الزمن </a:t>
            </a:r>
          </a:p>
          <a:p>
            <a:pPr algn="r" rtl="1"/>
            <a:r>
              <a:rPr lang="ar-KW" dirty="0"/>
              <a:t>او مجموعة التقاليد والعادات والعقائد و الممارسات التي يتعارف عليها المجتمع </a:t>
            </a:r>
            <a:r>
              <a:rPr lang="en-US" dirty="0"/>
              <a:t>.</a:t>
            </a:r>
            <a:endParaRPr lang="ar-KW" dirty="0"/>
          </a:p>
          <a:p>
            <a:pPr algn="r" rtl="1"/>
            <a:r>
              <a:rPr lang="ar-KW" dirty="0"/>
              <a:t>او المفهوم الاقرب الى قناعتي هو مفهوم امين العالم ، الثقافة او المثقف تدل على وجوب تلاقح جذور معرفية عميقة ، ومبادئ انسانية عامة</a:t>
            </a:r>
            <a:r>
              <a:rPr lang="en-US" dirty="0"/>
              <a:t>.</a:t>
            </a:r>
            <a:endParaRPr lang="ar-KW" dirty="0"/>
          </a:p>
          <a:p>
            <a:pPr algn="r" rtl="1"/>
            <a:r>
              <a:rPr lang="ar-KW" dirty="0"/>
              <a:t>في الغرب الثقافة\ الحضارة تعني ما يتم صنعه واخراجه الى حيز الوجود، مادي او معنوي </a:t>
            </a:r>
          </a:p>
          <a:p>
            <a:pPr algn="r" rtl="1"/>
            <a:r>
              <a:rPr lang="ar-KW" dirty="0"/>
              <a:t>العربي المعاصر يتحدث عن الثقافة  على انها شكل تعبيري، كلمة، فكرة،عادة او تقليد اي انها خطاب ثقافي. </a:t>
            </a:r>
          </a:p>
          <a:p>
            <a:pPr algn="r" rtl="1"/>
            <a:r>
              <a:rPr lang="ar-KW" dirty="0"/>
              <a:t>الفرق بين صانع المناسبة وشاعر المناسبة .</a:t>
            </a:r>
          </a:p>
          <a:p>
            <a:pPr algn="r" rtl="1"/>
            <a:r>
              <a:rPr lang="ar-KW" dirty="0"/>
              <a:t>النظر في الزجاج المصقول ! ( الثقافة) تمنع ، وتدفع .</a:t>
            </a:r>
          </a:p>
          <a:p>
            <a:pPr algn="r" rtl="1"/>
            <a:endParaRPr lang="en-US" dirty="0"/>
          </a:p>
        </p:txBody>
      </p:sp>
    </p:spTree>
    <p:extLst>
      <p:ext uri="{BB962C8B-B14F-4D97-AF65-F5344CB8AC3E}">
        <p14:creationId xmlns:p14="http://schemas.microsoft.com/office/powerpoint/2010/main" xmlns="" val="17204263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additive="base">
                                        <p:cTn id="3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xEl>
                                              <p:pRg st="5" end="5"/>
                                            </p:txEl>
                                          </p:spTgt>
                                        </p:tgtEl>
                                        <p:attrNameLst>
                                          <p:attrName>style.visibility</p:attrName>
                                        </p:attrNameLst>
                                      </p:cBhvr>
                                      <p:to>
                                        <p:strVal val="visible"/>
                                      </p:to>
                                    </p:set>
                                    <p:anim calcmode="lin" valueType="num">
                                      <p:cBhvr additive="base">
                                        <p:cTn id="43"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additive="base">
                                        <p:cTn id="49"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xEl>
                                              <p:pRg st="7" end="7"/>
                                            </p:txEl>
                                          </p:spTgt>
                                        </p:tgtEl>
                                        <p:attrNameLst>
                                          <p:attrName>style.visibility</p:attrName>
                                        </p:attrNameLst>
                                      </p:cBhvr>
                                      <p:to>
                                        <p:strVal val="visible"/>
                                      </p:to>
                                    </p:set>
                                    <p:anim calcmode="lin" valueType="num">
                                      <p:cBhvr additive="base">
                                        <p:cTn id="5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xEl>
                                              <p:pRg st="8" end="8"/>
                                            </p:txEl>
                                          </p:spTgt>
                                        </p:tgtEl>
                                        <p:attrNameLst>
                                          <p:attrName>style.visibility</p:attrName>
                                        </p:attrNameLst>
                                      </p:cBhvr>
                                      <p:to>
                                        <p:strVal val="visible"/>
                                      </p:to>
                                    </p:set>
                                    <p:anim calcmode="lin" valueType="num">
                                      <p:cBhvr additive="base">
                                        <p:cTn id="61"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r" rtl="1"/>
            <a:r>
              <a:rPr lang="ar-KW" dirty="0"/>
              <a:t>التنمية </a:t>
            </a:r>
            <a:endParaRPr lang="en-US" dirty="0"/>
          </a:p>
        </p:txBody>
      </p:sp>
      <p:sp>
        <p:nvSpPr>
          <p:cNvPr id="14" name="Content Placeholder 13"/>
          <p:cNvSpPr>
            <a:spLocks noGrp="1"/>
          </p:cNvSpPr>
          <p:nvPr>
            <p:ph idx="1"/>
          </p:nvPr>
        </p:nvSpPr>
        <p:spPr/>
        <p:txBody>
          <a:bodyPr>
            <a:normAutofit fontScale="92500" lnSpcReduction="20000"/>
          </a:bodyPr>
          <a:lstStyle/>
          <a:p>
            <a:pPr algn="r" rtl="1"/>
            <a:r>
              <a:rPr lang="ar-KW" dirty="0"/>
              <a:t>لان مفهوم الثقافة بذلك المعني العربي ( خطابي)  </a:t>
            </a:r>
          </a:p>
          <a:p>
            <a:pPr algn="r" rtl="1"/>
            <a:r>
              <a:rPr lang="ar-KW" dirty="0"/>
              <a:t>فان العربي يستجيب في الغالب او يتحرك من اجل مقابلة تلفزيونية او رسم كاريكاتوري او مقالة تتعارض مع مفهومه الثقافي ،ولكنه في الغالب لا يتحرك من اجل قضية حضارية، كتقصير في جودة التعليم، او عجز في التنمية الاقتصادية او استياء من خرافة !</a:t>
            </a:r>
            <a:r>
              <a:rPr lang="ar-KW" dirty="0" err="1"/>
              <a:t>اوهدر</a:t>
            </a:r>
            <a:r>
              <a:rPr lang="ar-KW" dirty="0"/>
              <a:t> في المال العام؟</a:t>
            </a:r>
          </a:p>
          <a:p>
            <a:pPr algn="r" rtl="1"/>
            <a:r>
              <a:rPr lang="ar-KW" dirty="0"/>
              <a:t>التنمية تعني متطلب انساني يؤدي الى استمرار رفاه المجتمع ولها متطلبات مسبقة  ان يكون المجتمع قادر على استخدام موارده استخداما رشيدا وقادرا على انتاج الخيرات، وحسن توزيعها واستدامة ذلك </a:t>
            </a:r>
          </a:p>
          <a:p>
            <a:pPr algn="r" rtl="1"/>
            <a:r>
              <a:rPr lang="ar-KW" dirty="0"/>
              <a:t>ثبوت العناصر الثقافية ( اعتبار بعضها  من صلب العقيدة) يعطل التاقلم الثقافي مع متطلبات التنمبة ( الموسوعة الفقهية الكويتية) وزراة الاوقاف ... المرونة والتطوير..</a:t>
            </a:r>
          </a:p>
          <a:p>
            <a:pPr algn="r" rtl="1"/>
            <a:r>
              <a:rPr lang="ar-KW" dirty="0"/>
              <a:t>الفرق بين المجتمع (الدولة ) المتقدمة و النامية </a:t>
            </a:r>
            <a:r>
              <a:rPr lang="en-US" dirty="0"/>
              <a:t>Developed State and Liquid State  </a:t>
            </a:r>
            <a:r>
              <a:rPr lang="ar-KW" dirty="0"/>
              <a:t>  ( بشارة في الامم المتحدة)</a:t>
            </a:r>
          </a:p>
          <a:p>
            <a:pPr algn="r" rtl="1"/>
            <a:endParaRPr lang="en-US" dirty="0"/>
          </a:p>
        </p:txBody>
      </p:sp>
    </p:spTree>
    <p:extLst>
      <p:ext uri="{BB962C8B-B14F-4D97-AF65-F5344CB8AC3E}">
        <p14:creationId xmlns:p14="http://schemas.microsoft.com/office/powerpoint/2010/main" xmlns="" val="10357138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additive="base">
                                        <p:cTn id="3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r" rtl="1"/>
            <a:r>
              <a:rPr lang="ar-KW" dirty="0"/>
              <a:t>العقلاقة بين الثقافة والتنمية </a:t>
            </a:r>
            <a:endParaRPr lang="en-US" dirty="0"/>
          </a:p>
        </p:txBody>
      </p:sp>
      <p:sp>
        <p:nvSpPr>
          <p:cNvPr id="14" name="Content Placeholder 13"/>
          <p:cNvSpPr>
            <a:spLocks noGrp="1"/>
          </p:cNvSpPr>
          <p:nvPr>
            <p:ph idx="1"/>
          </p:nvPr>
        </p:nvSpPr>
        <p:spPr/>
        <p:txBody>
          <a:bodyPr>
            <a:normAutofit fontScale="77500" lnSpcReduction="20000"/>
          </a:bodyPr>
          <a:lstStyle/>
          <a:p>
            <a:pPr algn="r" rtl="1"/>
            <a:r>
              <a:rPr lang="ar-KW" dirty="0"/>
              <a:t>تكثر الكتابات الموثقة على انه هناك ارتباط وثيق بين ( التنمية) و ( الثقافة) </a:t>
            </a:r>
          </a:p>
          <a:p>
            <a:pPr algn="r" rtl="1"/>
            <a:r>
              <a:rPr lang="ar-KW" dirty="0"/>
              <a:t>وان هناك شعوب حققت التنمية لانها تبنت ثقافة او جزء من الثقافة  المهيأة للتنمية، وتخلت في نفس الوقت عن عناصر الثقافة الخاصة بها المعطلة للتنمية .</a:t>
            </a:r>
          </a:p>
          <a:p>
            <a:pPr algn="r" rtl="1"/>
            <a:r>
              <a:rPr lang="ar-KW" dirty="0"/>
              <a:t>ان الثقافة السائدة في المجتمع هي التي تعوق او تساعد في التنمية ( الرافعة الثقافية)</a:t>
            </a:r>
          </a:p>
          <a:p>
            <a:pPr algn="r" rtl="1"/>
            <a:r>
              <a:rPr lang="ar-KW" dirty="0"/>
              <a:t>ماكس فيبر في الاخلاق </a:t>
            </a:r>
            <a:r>
              <a:rPr lang="ar-KW" dirty="0" err="1"/>
              <a:t>البروتوستنتية</a:t>
            </a:r>
            <a:r>
              <a:rPr lang="ar-KW" dirty="0"/>
              <a:t> والروح الراسمالية  من اوائل من حاول ان يجد علاقة بين الثقافة والاقتصاد .</a:t>
            </a:r>
          </a:p>
          <a:p>
            <a:pPr algn="r" rtl="1"/>
            <a:r>
              <a:rPr lang="ar-KW" dirty="0"/>
              <a:t>بعد الحرب العالمية الثانية عاد الاكاديميون في دارستهم للمجتمع الياباني ليكشفوا العلاقة من جديد.</a:t>
            </a:r>
          </a:p>
          <a:p>
            <a:pPr algn="r" rtl="1"/>
            <a:r>
              <a:rPr lang="ar-KW" dirty="0"/>
              <a:t>في ثمانينات القرن الماضي قدم دانيل باترك مونهن نظريته القائلة ( الثقافة وليست السياسة هي التي تحقق نجاح المجتمع )</a:t>
            </a:r>
          </a:p>
          <a:p>
            <a:pPr algn="r" rtl="1"/>
            <a:r>
              <a:rPr lang="ar-KW" dirty="0"/>
              <a:t>وُجد أن بلادا  مثل غانا وكوريا الجنوبية تقفان على نفس المستوى الاقتصادي في الستينات من القرن الماضي، تقدمت كوريا الجنوبية لان ثقافة شعبها كانت مستوعبة للمتغيرات الحديثة.</a:t>
            </a:r>
          </a:p>
          <a:p>
            <a:pPr algn="r" rtl="1"/>
            <a:r>
              <a:rPr lang="ar-KW" dirty="0"/>
              <a:t>الن فاليت الكاتب الفرنسي، كتاب ( المعجرة) و قارن بين عددا من الدول المتماثلة تقريبا في الكثير من العناصر،ووجد ان الثقافة هي التي مكنت شعوب من التقدم ووقفت امام تقدم آخرين .</a:t>
            </a:r>
          </a:p>
          <a:p>
            <a:pPr algn="r" rtl="1"/>
            <a:endParaRPr lang="ar-KW" dirty="0"/>
          </a:p>
          <a:p>
            <a:pPr algn="r" rtl="1"/>
            <a:endParaRPr lang="en-US" dirty="0"/>
          </a:p>
        </p:txBody>
      </p:sp>
    </p:spTree>
    <p:extLst>
      <p:ext uri="{BB962C8B-B14F-4D97-AF65-F5344CB8AC3E}">
        <p14:creationId xmlns:p14="http://schemas.microsoft.com/office/powerpoint/2010/main" xmlns="" val="26199240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additive="base">
                                        <p:cTn id="3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xEl>
                                              <p:pRg st="5" end="5"/>
                                            </p:txEl>
                                          </p:spTgt>
                                        </p:tgtEl>
                                        <p:attrNameLst>
                                          <p:attrName>style.visibility</p:attrName>
                                        </p:attrNameLst>
                                      </p:cBhvr>
                                      <p:to>
                                        <p:strVal val="visible"/>
                                      </p:to>
                                    </p:set>
                                    <p:anim calcmode="lin" valueType="num">
                                      <p:cBhvr additive="base">
                                        <p:cTn id="43"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additive="base">
                                        <p:cTn id="49"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xEl>
                                              <p:pRg st="7" end="7"/>
                                            </p:txEl>
                                          </p:spTgt>
                                        </p:tgtEl>
                                        <p:attrNameLst>
                                          <p:attrName>style.visibility</p:attrName>
                                        </p:attrNameLst>
                                      </p:cBhvr>
                                      <p:to>
                                        <p:strVal val="visible"/>
                                      </p:to>
                                    </p:set>
                                    <p:anim calcmode="lin" valueType="num">
                                      <p:cBhvr additive="base">
                                        <p:cTn id="5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r" rtl="1"/>
            <a:r>
              <a:rPr lang="ar-KW" dirty="0"/>
              <a:t> التخلف ( حالة ذهنية) </a:t>
            </a:r>
            <a:endParaRPr lang="en-US" dirty="0"/>
          </a:p>
        </p:txBody>
      </p:sp>
      <p:sp>
        <p:nvSpPr>
          <p:cNvPr id="14" name="Content Placeholder 13"/>
          <p:cNvSpPr>
            <a:spLocks noGrp="1"/>
          </p:cNvSpPr>
          <p:nvPr>
            <p:ph idx="1"/>
          </p:nvPr>
        </p:nvSpPr>
        <p:spPr/>
        <p:txBody>
          <a:bodyPr>
            <a:normAutofit fontScale="77500" lnSpcReduction="20000"/>
          </a:bodyPr>
          <a:lstStyle/>
          <a:p>
            <a:pPr algn="r" rtl="1"/>
            <a:r>
              <a:rPr lang="ar-KW" dirty="0"/>
              <a:t>ولكنها ليست حالة ذهنية ثابتة ، بل قابلة للتغير بفعل تاثير الصدمة !</a:t>
            </a:r>
          </a:p>
          <a:p>
            <a:pPr algn="r" rtl="1"/>
            <a:r>
              <a:rPr lang="ar-KW" dirty="0"/>
              <a:t>عادة ما يصاب المجتمع ب( صدمة) تفرض عليه التخلي عن عناصر ثقافية شبه ثابتة لديه معطلة للتنميةالى عناصر ايجابية اخرمهيئية للتنمية  </a:t>
            </a:r>
          </a:p>
          <a:p>
            <a:pPr algn="r" rtl="1"/>
            <a:r>
              <a:rPr lang="ar-KW" dirty="0"/>
              <a:t>هذا الانتقال ليس هينا او بسيطا ، قد ياخذ شكل (هزة عميقة) لسبب اقتصادي او عسكري او حتى اجتماعي </a:t>
            </a:r>
          </a:p>
          <a:p>
            <a:pPr algn="r" rtl="1"/>
            <a:r>
              <a:rPr lang="ar-KW" dirty="0"/>
              <a:t>1884 وجد اليبانيون انفسهم مهددين بالاحتلال اجبرهم على التغيير ( ثورة الميجي)</a:t>
            </a:r>
          </a:p>
          <a:p>
            <a:pPr algn="r" rtl="1"/>
            <a:r>
              <a:rPr lang="ar-KW" dirty="0"/>
              <a:t>تحولت المانيا بعد الحرب الثانية ، من ثقافة تحبذ العنصرية الى ثقافة قبول الاخر .</a:t>
            </a:r>
          </a:p>
          <a:p>
            <a:pPr algn="r" rtl="1"/>
            <a:r>
              <a:rPr lang="ar-KW" dirty="0"/>
              <a:t>في سنغافورة قام كوان لي بنزع عناصر الفساد ( كانت بمثابة صدمة)لان المجتمع قد تعود على ذلك </a:t>
            </a:r>
          </a:p>
          <a:p>
            <a:pPr algn="r" rtl="1"/>
            <a:r>
              <a:rPr lang="ar-KW" dirty="0"/>
              <a:t>السود في الويلايات المتحدة ( رغم قوانين التفضيل)  استمروا غير قادرين على المنافسة ،في حين المهاجرين اليابانيين  والصينيين، يفوق دخلهم في المتوسط متوسط الدخل القومي ! ( الى ان وصل اوباما للرئاسة) الصدمة الايجابية !</a:t>
            </a:r>
            <a:r>
              <a:rPr lang="en-US" dirty="0"/>
              <a:t>if he can do it we can do it!</a:t>
            </a:r>
            <a:endParaRPr lang="ar-KW" dirty="0"/>
          </a:p>
          <a:p>
            <a:pPr algn="r" rtl="1"/>
            <a:r>
              <a:rPr lang="ar-KW" dirty="0"/>
              <a:t>سقوط الاتحاد السوفيتي و احتضان الصين للشيوعية تغيير ثقافي .</a:t>
            </a:r>
          </a:p>
          <a:p>
            <a:pPr algn="r" rtl="1"/>
            <a:r>
              <a:rPr lang="ar-KW" dirty="0"/>
              <a:t>فالتخلف ( عكس التنمية) هو ليس حالة فطرية لدى البشر ، بل هو محض ثقافي. </a:t>
            </a:r>
          </a:p>
          <a:p>
            <a:pPr algn="r" rtl="1"/>
            <a:endParaRPr lang="en-US" dirty="0"/>
          </a:p>
        </p:txBody>
      </p:sp>
    </p:spTree>
    <p:extLst>
      <p:ext uri="{BB962C8B-B14F-4D97-AF65-F5344CB8AC3E}">
        <p14:creationId xmlns:p14="http://schemas.microsoft.com/office/powerpoint/2010/main" xmlns="" val="23278099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additive="base">
                                        <p:cTn id="3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xEl>
                                              <p:pRg st="5" end="5"/>
                                            </p:txEl>
                                          </p:spTgt>
                                        </p:tgtEl>
                                        <p:attrNameLst>
                                          <p:attrName>style.visibility</p:attrName>
                                        </p:attrNameLst>
                                      </p:cBhvr>
                                      <p:to>
                                        <p:strVal val="visible"/>
                                      </p:to>
                                    </p:set>
                                    <p:anim calcmode="lin" valueType="num">
                                      <p:cBhvr additive="base">
                                        <p:cTn id="43"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additive="base">
                                        <p:cTn id="49"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xEl>
                                              <p:pRg st="7" end="7"/>
                                            </p:txEl>
                                          </p:spTgt>
                                        </p:tgtEl>
                                        <p:attrNameLst>
                                          <p:attrName>style.visibility</p:attrName>
                                        </p:attrNameLst>
                                      </p:cBhvr>
                                      <p:to>
                                        <p:strVal val="visible"/>
                                      </p:to>
                                    </p:set>
                                    <p:anim calcmode="lin" valueType="num">
                                      <p:cBhvr additive="base">
                                        <p:cTn id="5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xEl>
                                              <p:pRg st="8" end="8"/>
                                            </p:txEl>
                                          </p:spTgt>
                                        </p:tgtEl>
                                        <p:attrNameLst>
                                          <p:attrName>style.visibility</p:attrName>
                                        </p:attrNameLst>
                                      </p:cBhvr>
                                      <p:to>
                                        <p:strVal val="visible"/>
                                      </p:to>
                                    </p:set>
                                    <p:anim calcmode="lin" valueType="num">
                                      <p:cBhvr additive="base">
                                        <p:cTn id="61"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r" rtl="1"/>
            <a:r>
              <a:rPr lang="ar-KW" dirty="0"/>
              <a:t> الاستخدام السياسي للثقافة </a:t>
            </a:r>
            <a:endParaRPr lang="en-US" dirty="0"/>
          </a:p>
        </p:txBody>
      </p:sp>
      <p:sp>
        <p:nvSpPr>
          <p:cNvPr id="14" name="Content Placeholder 13"/>
          <p:cNvSpPr>
            <a:spLocks noGrp="1"/>
          </p:cNvSpPr>
          <p:nvPr>
            <p:ph idx="1"/>
          </p:nvPr>
        </p:nvSpPr>
        <p:spPr/>
        <p:txBody>
          <a:bodyPr>
            <a:normAutofit fontScale="70000" lnSpcReduction="20000"/>
          </a:bodyPr>
          <a:lstStyle/>
          <a:p>
            <a:pPr algn="r" rtl="1"/>
            <a:r>
              <a:rPr lang="ar-KW" dirty="0"/>
              <a:t>نابليون عندما احتل مصر برر الغزو في نهاية القرن الثامن عشر في بيانه الاول، انه اعتنق الديانة الاسلامية </a:t>
            </a:r>
          </a:p>
          <a:p>
            <a:pPr algn="r" rtl="1"/>
            <a:r>
              <a:rPr lang="ar-KW" dirty="0"/>
              <a:t>موسليني عندما قرب جيش المحور للقاهرة ،اعد له حصان ابيض في طرابلس الغرب للدخول لمصر (كحامي المسلمين)! </a:t>
            </a:r>
          </a:p>
          <a:p>
            <a:pPr algn="r" rtl="1"/>
            <a:r>
              <a:rPr lang="ar-KW" dirty="0"/>
              <a:t>رونالد ريجان استقبل زعماء المجاهيدن الافغان في </a:t>
            </a:r>
            <a:r>
              <a:rPr lang="ar-KW" dirty="0" err="1"/>
              <a:t>الثمانييات</a:t>
            </a:r>
            <a:r>
              <a:rPr lang="ar-KW" dirty="0"/>
              <a:t> من القرن الماضي ، وصرح بان هؤلاء يذكرونه بالاباء المؤسسين ( لامريكا)! </a:t>
            </a:r>
          </a:p>
          <a:p>
            <a:pPr algn="r" rtl="1"/>
            <a:r>
              <a:rPr lang="ar-KW" dirty="0"/>
              <a:t>استخدم الفرنسيون سياسة ( الفرنسة) في شمال افريقيا ،وخاصة في الجزائر من اجل ربط ( فرنسا الجنوبية بفرنسا الشمالية) كما كانت تقول ادبياتهم </a:t>
            </a:r>
          </a:p>
          <a:p>
            <a:pPr algn="r" rtl="1"/>
            <a:r>
              <a:rPr lang="ar-KW" dirty="0"/>
              <a:t>يحاول الايرانيون اليوم استخدام ( المذهب) وهو جزء من الثقافة، لاتباع الشيعة العرب لمشروعهم السياسي.</a:t>
            </a:r>
          </a:p>
          <a:p>
            <a:pPr algn="r" rtl="1"/>
            <a:r>
              <a:rPr lang="ar-KW" dirty="0"/>
              <a:t>معظم حركات الانفصال في العالم تعتمد على المشروع الثقافي ( في اسبانيا و كندا و بريطانيا والعراق ) كما معظم الحركات المطالبة بالضم  تستخدم الثقافة ( شبه جزيرة القرم) .</a:t>
            </a:r>
          </a:p>
          <a:p>
            <a:pPr algn="r" rtl="1"/>
            <a:r>
              <a:rPr lang="ar-KW" dirty="0"/>
              <a:t>الاستفادة السياسية \ انسحاب الفلسطينيين من قراهم ( العرض و لا الارض)بسبب معرفة الإسرائيليين بثقافة( العرض)</a:t>
            </a:r>
          </a:p>
          <a:p>
            <a:pPr algn="r" rtl="1"/>
            <a:r>
              <a:rPr lang="ar-KW" dirty="0"/>
              <a:t>الحديث عن الاغتصاب في الازمات .. استفادة من الثقافة </a:t>
            </a:r>
            <a:endParaRPr lang="en-US" dirty="0"/>
          </a:p>
        </p:txBody>
      </p:sp>
    </p:spTree>
    <p:extLst>
      <p:ext uri="{BB962C8B-B14F-4D97-AF65-F5344CB8AC3E}">
        <p14:creationId xmlns:p14="http://schemas.microsoft.com/office/powerpoint/2010/main" xmlns="" val="3521526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additive="base">
                                        <p:cTn id="3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xEl>
                                              <p:pRg st="5" end="5"/>
                                            </p:txEl>
                                          </p:spTgt>
                                        </p:tgtEl>
                                        <p:attrNameLst>
                                          <p:attrName>style.visibility</p:attrName>
                                        </p:attrNameLst>
                                      </p:cBhvr>
                                      <p:to>
                                        <p:strVal val="visible"/>
                                      </p:to>
                                    </p:set>
                                    <p:anim calcmode="lin" valueType="num">
                                      <p:cBhvr additive="base">
                                        <p:cTn id="43"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additive="base">
                                        <p:cTn id="49"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xEl>
                                              <p:pRg st="7" end="7"/>
                                            </p:txEl>
                                          </p:spTgt>
                                        </p:tgtEl>
                                        <p:attrNameLst>
                                          <p:attrName>style.visibility</p:attrName>
                                        </p:attrNameLst>
                                      </p:cBhvr>
                                      <p:to>
                                        <p:strVal val="visible"/>
                                      </p:to>
                                    </p:set>
                                    <p:anim calcmode="lin" valueType="num">
                                      <p:cBhvr additive="base">
                                        <p:cTn id="5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r" rtl="1"/>
            <a:r>
              <a:rPr lang="ar-KW" dirty="0"/>
              <a:t>الثقافة يمكن ان تُشكل الانسان باشد من مصنع الفولاذ، وتطحن الخارج عنها كما يطحن البسكويت! </a:t>
            </a:r>
            <a:endParaRPr lang="en-US" dirty="0"/>
          </a:p>
        </p:txBody>
      </p:sp>
      <p:sp>
        <p:nvSpPr>
          <p:cNvPr id="14" name="Content Placeholder 13"/>
          <p:cNvSpPr>
            <a:spLocks noGrp="1"/>
          </p:cNvSpPr>
          <p:nvPr>
            <p:ph idx="1"/>
          </p:nvPr>
        </p:nvSpPr>
        <p:spPr/>
        <p:txBody>
          <a:bodyPr>
            <a:noAutofit/>
          </a:bodyPr>
          <a:lstStyle/>
          <a:p>
            <a:pPr algn="r" rtl="1"/>
            <a:r>
              <a:rPr lang="ar-KW" sz="2400" dirty="0"/>
              <a:t>بعض مظاهر الثقافة العربية  المعطلة للتنمية بمعناها العام </a:t>
            </a:r>
          </a:p>
          <a:p>
            <a:pPr algn="r" rtl="1"/>
            <a:r>
              <a:rPr lang="ar-KW" sz="2400" dirty="0"/>
              <a:t>القطعيٌة دون النسبية: الغرب وكل ما جاء به ( كافر ) يجب محاربته ، او اخذ بعض المظاهر المادية منه، وتجاهل المنجز الحضاري ( سيادة القانون\ المساواة بين المواطنين\  اي ونقل الوسائل والادوات المادية من اهمال التفكير في مجال الذهنيات...</a:t>
            </a:r>
          </a:p>
          <a:p>
            <a:pPr algn="r" rtl="1"/>
            <a:r>
              <a:rPr lang="ar-KW" sz="2400" dirty="0"/>
              <a:t>لوم الاخر : كل المشكلات الصغيرة والكبيرة قام بها الاخر ، تسائل التلميد لماذا سقطت في الرياضيات، يقول لك : الاستاذ ما يفهم! لماذا تاخرت عن السفر يقول : الطيارة طارت عني، الطاولة ضربتني  .....</a:t>
            </a:r>
          </a:p>
          <a:p>
            <a:pPr algn="r" rtl="1"/>
            <a:r>
              <a:rPr lang="ar-KW" sz="2400" dirty="0"/>
              <a:t>تُنتقد الثقافة العربية المعاصرة على انها قطعت علاقتها بجذورها المعرفية فاصبحت </a:t>
            </a:r>
            <a:r>
              <a:rPr lang="ar-KW" sz="2400" dirty="0" err="1"/>
              <a:t>سكونية</a:t>
            </a:r>
            <a:r>
              <a:rPr lang="ar-KW" sz="2400" dirty="0"/>
              <a:t> (ماضوية التفكير) دون اعمال العقل . ( المسوعة الفقهية الكويتية وما اتت به من فهم حيوي) شعر المرأة ، البنوك الحديثة .....</a:t>
            </a:r>
          </a:p>
          <a:p>
            <a:pPr algn="r" rtl="1"/>
            <a:r>
              <a:rPr lang="ar-KW" sz="2400" dirty="0"/>
              <a:t>ثقافة غنية بالشعارات فقيرة بالمدلولات، تحث على العلم لفظا ولكنها تغرق العلوم الاجتماعية (وحتى التطبيقية) في القيود المجتمعية، وتفرق بين ( العلوم الفضيلة و العلوم الدخيلة)! </a:t>
            </a:r>
          </a:p>
          <a:p>
            <a:pPr algn="r" rtl="1"/>
            <a:endParaRPr lang="en-US" sz="2400" dirty="0"/>
          </a:p>
        </p:txBody>
      </p:sp>
    </p:spTree>
    <p:extLst>
      <p:ext uri="{BB962C8B-B14F-4D97-AF65-F5344CB8AC3E}">
        <p14:creationId xmlns:p14="http://schemas.microsoft.com/office/powerpoint/2010/main" xmlns="" val="18442278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additive="base">
                                        <p:cTn id="3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r" rtl="1"/>
            <a:r>
              <a:rPr lang="ar-KW" dirty="0"/>
              <a:t>مظاهر من المعوقات ( تغيير الاحكام بتغير الزمان والمكان)</a:t>
            </a:r>
            <a:endParaRPr lang="en-US" dirty="0"/>
          </a:p>
        </p:txBody>
      </p:sp>
      <p:sp>
        <p:nvSpPr>
          <p:cNvPr id="14" name="Content Placeholder 13"/>
          <p:cNvSpPr>
            <a:spLocks noGrp="1"/>
          </p:cNvSpPr>
          <p:nvPr>
            <p:ph idx="1"/>
          </p:nvPr>
        </p:nvSpPr>
        <p:spPr/>
        <p:txBody>
          <a:bodyPr>
            <a:noAutofit/>
          </a:bodyPr>
          <a:lstStyle/>
          <a:p>
            <a:pPr algn="r" rtl="1"/>
            <a:r>
              <a:rPr lang="ar-KW" sz="1600" dirty="0"/>
              <a:t>البقاء في المكان بسبب اعتقاد بربط الممارسة بالعقيدة .. الميكروفون في مكة !! صوت الشيطان ( الشيخ النقشبندي\ الشيخ المانع) ( كتاب القذامي) </a:t>
            </a:r>
          </a:p>
          <a:p>
            <a:pPr algn="r" rtl="1"/>
            <a:r>
              <a:rPr lang="ar-KW" sz="1600" dirty="0"/>
              <a:t>البرقية ، بدعة ومفتاح الشر حتى ارسلت اية الكرسي من خلالها ...</a:t>
            </a:r>
          </a:p>
          <a:p>
            <a:pPr algn="r" rtl="1"/>
            <a:r>
              <a:rPr lang="ar-KW" sz="1600" dirty="0"/>
              <a:t>الفتوى راي في الدين وليس راي الدين ... البنوك، التعليم المشترك،</a:t>
            </a:r>
          </a:p>
          <a:p>
            <a:pPr algn="r" rtl="1"/>
            <a:r>
              <a:rPr lang="ar-KW" sz="1600" dirty="0"/>
              <a:t>يذكر على الوردي : ادركت قوما يُحرمون قراءة الجريدة، او تعلُم الانجليزية، اولبس القبعة او استخدام الملعقة !</a:t>
            </a:r>
          </a:p>
          <a:p>
            <a:pPr algn="r" rtl="1"/>
            <a:r>
              <a:rPr lang="ar-KW" sz="1600" dirty="0"/>
              <a:t>تعليم البنات ( العُجيري و درس التدبير المنزلي) منع البنات من التعليم ....</a:t>
            </a:r>
          </a:p>
          <a:p>
            <a:pPr algn="r" rtl="1"/>
            <a:r>
              <a:rPr lang="ar-KW" sz="1600" dirty="0"/>
              <a:t>اليوم في العراق هناك 100 اجازات رسمية ( لاسباب ثقافية) </a:t>
            </a:r>
          </a:p>
          <a:p>
            <a:pPr algn="r" rtl="1"/>
            <a:r>
              <a:rPr lang="ar-KW" sz="1600" dirty="0"/>
              <a:t>السيف البتار للرد على من يقول ان الغيم من البُخار ... مطبخ شيوخ يمشي ..</a:t>
            </a:r>
          </a:p>
          <a:p>
            <a:pPr algn="r" rtl="1"/>
            <a:r>
              <a:rPr lang="ar-KW" sz="1600" dirty="0"/>
              <a:t>منع الاطباق اللاقطة للبث من الاقمار الصناعية ... الى فترة وجيزة كان البعض بغطي تلك الاطباق حتى لا يتهم في ....شرفه ( ثقافة)</a:t>
            </a:r>
          </a:p>
          <a:p>
            <a:pPr algn="r" rtl="1"/>
            <a:r>
              <a:rPr lang="ar-KW" sz="1600" dirty="0"/>
              <a:t>المطبعة توقفت ثلاثمائة  عام على حدودنا .. و البارود كان ( محرم استخدامه)</a:t>
            </a:r>
          </a:p>
          <a:p>
            <a:pPr algn="r" rtl="1"/>
            <a:r>
              <a:rPr lang="ar-KW" sz="1600" dirty="0"/>
              <a:t>احتقار كتابة العلم في القراطيس (ناصر الحزيمي) حرق الكتب في التراث العربي.</a:t>
            </a:r>
          </a:p>
          <a:p>
            <a:pPr algn="r" rtl="1"/>
            <a:r>
              <a:rPr lang="ar-KW" sz="1600" dirty="0"/>
              <a:t>المقارنة بالاسوأ ( تتحدث عن  الاهدار ...فيرد عليك احدهم .. انهم سرقون ...</a:t>
            </a:r>
          </a:p>
          <a:p>
            <a:pPr algn="r" rtl="1"/>
            <a:r>
              <a:rPr lang="ar-KW" sz="1600" dirty="0"/>
              <a:t>النجديان و الطائرة البحرية .... منتصف القرن العشرين ...</a:t>
            </a:r>
          </a:p>
          <a:p>
            <a:pPr algn="r" rtl="1"/>
            <a:endParaRPr lang="ar-KW" sz="1600" dirty="0"/>
          </a:p>
        </p:txBody>
      </p:sp>
    </p:spTree>
    <p:extLst>
      <p:ext uri="{BB962C8B-B14F-4D97-AF65-F5344CB8AC3E}">
        <p14:creationId xmlns:p14="http://schemas.microsoft.com/office/powerpoint/2010/main" xmlns="" val="5642883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additive="base">
                                        <p:cTn id="3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xEl>
                                              <p:pRg st="5" end="5"/>
                                            </p:txEl>
                                          </p:spTgt>
                                        </p:tgtEl>
                                        <p:attrNameLst>
                                          <p:attrName>style.visibility</p:attrName>
                                        </p:attrNameLst>
                                      </p:cBhvr>
                                      <p:to>
                                        <p:strVal val="visible"/>
                                      </p:to>
                                    </p:set>
                                    <p:anim calcmode="lin" valueType="num">
                                      <p:cBhvr additive="base">
                                        <p:cTn id="43"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additive="base">
                                        <p:cTn id="49"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xEl>
                                              <p:pRg st="7" end="7"/>
                                            </p:txEl>
                                          </p:spTgt>
                                        </p:tgtEl>
                                        <p:attrNameLst>
                                          <p:attrName>style.visibility</p:attrName>
                                        </p:attrNameLst>
                                      </p:cBhvr>
                                      <p:to>
                                        <p:strVal val="visible"/>
                                      </p:to>
                                    </p:set>
                                    <p:anim calcmode="lin" valueType="num">
                                      <p:cBhvr additive="base">
                                        <p:cTn id="5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xEl>
                                              <p:pRg st="8" end="8"/>
                                            </p:txEl>
                                          </p:spTgt>
                                        </p:tgtEl>
                                        <p:attrNameLst>
                                          <p:attrName>style.visibility</p:attrName>
                                        </p:attrNameLst>
                                      </p:cBhvr>
                                      <p:to>
                                        <p:strVal val="visible"/>
                                      </p:to>
                                    </p:set>
                                    <p:anim calcmode="lin" valueType="num">
                                      <p:cBhvr additive="base">
                                        <p:cTn id="61"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
                                            <p:txEl>
                                              <p:pRg st="9" end="9"/>
                                            </p:txEl>
                                          </p:spTgt>
                                        </p:tgtEl>
                                        <p:attrNameLst>
                                          <p:attrName>style.visibility</p:attrName>
                                        </p:attrNameLst>
                                      </p:cBhvr>
                                      <p:to>
                                        <p:strVal val="visible"/>
                                      </p:to>
                                    </p:set>
                                    <p:anim calcmode="lin" valueType="num">
                                      <p:cBhvr additive="base">
                                        <p:cTn id="67"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4">
                                            <p:txEl>
                                              <p:pRg st="10" end="10"/>
                                            </p:txEl>
                                          </p:spTgt>
                                        </p:tgtEl>
                                        <p:attrNameLst>
                                          <p:attrName>style.visibility</p:attrName>
                                        </p:attrNameLst>
                                      </p:cBhvr>
                                      <p:to>
                                        <p:strVal val="visible"/>
                                      </p:to>
                                    </p:set>
                                    <p:anim calcmode="lin" valueType="num">
                                      <p:cBhvr additive="base">
                                        <p:cTn id="73" dur="500" fill="hold"/>
                                        <p:tgtEl>
                                          <p:spTgt spid="14">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4">
                                            <p:txEl>
                                              <p:pRg st="11" end="11"/>
                                            </p:txEl>
                                          </p:spTgt>
                                        </p:tgtEl>
                                        <p:attrNameLst>
                                          <p:attrName>style.visibility</p:attrName>
                                        </p:attrNameLst>
                                      </p:cBhvr>
                                      <p:to>
                                        <p:strVal val="visible"/>
                                      </p:to>
                                    </p:set>
                                    <p:anim calcmode="lin" valueType="num">
                                      <p:cBhvr additive="base">
                                        <p:cTn id="79" dur="500" fill="hold"/>
                                        <p:tgtEl>
                                          <p:spTgt spid="14">
                                            <p:txEl>
                                              <p:pRg st="11" end="1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r" rtl="1"/>
            <a:r>
              <a:rPr lang="ar-KW" sz="3200" dirty="0"/>
              <a:t>سلطان النسق الثقافي يتحكم في البشر ويدير رؤيتهم الظرفية والذهنية </a:t>
            </a:r>
            <a:endParaRPr lang="en-US" sz="3200" dirty="0"/>
          </a:p>
        </p:txBody>
      </p:sp>
      <p:sp>
        <p:nvSpPr>
          <p:cNvPr id="14" name="Content Placeholder 13"/>
          <p:cNvSpPr>
            <a:spLocks noGrp="1"/>
          </p:cNvSpPr>
          <p:nvPr>
            <p:ph idx="1"/>
          </p:nvPr>
        </p:nvSpPr>
        <p:spPr/>
        <p:txBody>
          <a:bodyPr>
            <a:normAutofit fontScale="70000" lnSpcReduction="20000"/>
          </a:bodyPr>
          <a:lstStyle/>
          <a:p>
            <a:pPr algn="r" rtl="1"/>
            <a:r>
              <a:rPr lang="ar-KW" dirty="0"/>
              <a:t>نواياكي نوتوهاري ( العرب في عيون يابانية) تحدث عن القيم منها قيمة الثقة ... جربتها على طلابي ........</a:t>
            </a:r>
          </a:p>
          <a:p>
            <a:pPr algn="r" rtl="1"/>
            <a:r>
              <a:rPr lang="ar-KW" dirty="0"/>
              <a:t>المجتمع العربي مشغول بفكرة النمط الواحد، لذلك يحاول الناس ان يوحدوا افكارهم وملابسهم .... وياتي حكام مثل صدام حسين والقذافي ....</a:t>
            </a:r>
          </a:p>
          <a:p>
            <a:pPr algn="r" rtl="1"/>
            <a:r>
              <a:rPr lang="ar-KW" dirty="0"/>
              <a:t>قيادة الدولة المعاصرة اكبر من اي شخص واحد مهما كان موهوبا ...</a:t>
            </a:r>
          </a:p>
          <a:p>
            <a:pPr algn="r" rtl="1"/>
            <a:r>
              <a:rPr lang="ar-KW" dirty="0"/>
              <a:t>هل تقبل ثقافتنا التغيير في زمن الصورة، وتتغير الفتوى  بتغير الازمنة والامكنية ؟</a:t>
            </a:r>
          </a:p>
          <a:p>
            <a:pPr algn="r" rtl="1"/>
            <a:r>
              <a:rPr lang="ar-KW" dirty="0"/>
              <a:t> المعضلة التي نواجه ثقافة تجويد الاعمال \ التعليم الجيد\ النظر الى المراة كانسان وشريك اجتماعي .</a:t>
            </a:r>
          </a:p>
          <a:p>
            <a:pPr algn="r" rtl="1"/>
            <a:r>
              <a:rPr lang="ar-KW" dirty="0"/>
              <a:t>استخدام الوسيلة لتاكيد الخرافة ( تفسير الاحلام... فتوى الفضائيات، الشعوذة </a:t>
            </a:r>
            <a:r>
              <a:rPr lang="en-US" dirty="0"/>
              <a:t> </a:t>
            </a:r>
            <a:r>
              <a:rPr lang="ar-KW" dirty="0"/>
              <a:t> )</a:t>
            </a:r>
          </a:p>
          <a:p>
            <a:pPr algn="r" rtl="1"/>
            <a:r>
              <a:rPr lang="ar-KW"/>
              <a:t>البيروقراطية </a:t>
            </a:r>
            <a:r>
              <a:rPr lang="ar-KW" dirty="0"/>
              <a:t>و العصبية الاجتماعية ( البحث عن قريب لا عن أكفاء) </a:t>
            </a:r>
          </a:p>
          <a:p>
            <a:pPr algn="r" rtl="1"/>
            <a:r>
              <a:rPr lang="ar-KW" dirty="0"/>
              <a:t>استخدام التواصل الاجتماعي بمركب ثقافي مضاد للقيم الحديثة ( فك السحر وتسريع الزواج) او تفسير الاحلام ....</a:t>
            </a:r>
          </a:p>
          <a:p>
            <a:pPr algn="r" rtl="1"/>
            <a:r>
              <a:rPr lang="ar-KW" dirty="0"/>
              <a:t>عائلة الياباني ... وبقرة الهندوسي ... وسلحافاة  الفتينامي ...</a:t>
            </a:r>
          </a:p>
          <a:p>
            <a:pPr algn="r" rtl="1"/>
            <a:r>
              <a:rPr lang="ar-KW" dirty="0"/>
              <a:t>حيل الزواج من الانترنت .... من تستجب لا اتزوجها ....</a:t>
            </a:r>
          </a:p>
          <a:p>
            <a:pPr algn="r" rtl="1"/>
            <a:r>
              <a:rPr lang="ar-KW" dirty="0"/>
              <a:t>الوقت ( طارت عني الطيارة) او المذاكرة في الساعة الاخيرة .... قيمة الوقت ....</a:t>
            </a:r>
            <a:endParaRPr lang="en-US" dirty="0"/>
          </a:p>
        </p:txBody>
      </p:sp>
    </p:spTree>
    <p:extLst>
      <p:ext uri="{BB962C8B-B14F-4D97-AF65-F5344CB8AC3E}">
        <p14:creationId xmlns:p14="http://schemas.microsoft.com/office/powerpoint/2010/main" xmlns="" val="16458246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additive="base">
                                        <p:cTn id="3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xEl>
                                              <p:pRg st="5" end="5"/>
                                            </p:txEl>
                                          </p:spTgt>
                                        </p:tgtEl>
                                        <p:attrNameLst>
                                          <p:attrName>style.visibility</p:attrName>
                                        </p:attrNameLst>
                                      </p:cBhvr>
                                      <p:to>
                                        <p:strVal val="visible"/>
                                      </p:to>
                                    </p:set>
                                    <p:anim calcmode="lin" valueType="num">
                                      <p:cBhvr additive="base">
                                        <p:cTn id="43"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additive="base">
                                        <p:cTn id="49"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xEl>
                                              <p:pRg st="7" end="7"/>
                                            </p:txEl>
                                          </p:spTgt>
                                        </p:tgtEl>
                                        <p:attrNameLst>
                                          <p:attrName>style.visibility</p:attrName>
                                        </p:attrNameLst>
                                      </p:cBhvr>
                                      <p:to>
                                        <p:strVal val="visible"/>
                                      </p:to>
                                    </p:set>
                                    <p:anim calcmode="lin" valueType="num">
                                      <p:cBhvr additive="base">
                                        <p:cTn id="5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xEl>
                                              <p:pRg st="8" end="8"/>
                                            </p:txEl>
                                          </p:spTgt>
                                        </p:tgtEl>
                                        <p:attrNameLst>
                                          <p:attrName>style.visibility</p:attrName>
                                        </p:attrNameLst>
                                      </p:cBhvr>
                                      <p:to>
                                        <p:strVal val="visible"/>
                                      </p:to>
                                    </p:set>
                                    <p:anim calcmode="lin" valueType="num">
                                      <p:cBhvr additive="base">
                                        <p:cTn id="61"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
                                            <p:txEl>
                                              <p:pRg st="9" end="9"/>
                                            </p:txEl>
                                          </p:spTgt>
                                        </p:tgtEl>
                                        <p:attrNameLst>
                                          <p:attrName>style.visibility</p:attrName>
                                        </p:attrNameLst>
                                      </p:cBhvr>
                                      <p:to>
                                        <p:strVal val="visible"/>
                                      </p:to>
                                    </p:set>
                                    <p:anim calcmode="lin" valueType="num">
                                      <p:cBhvr additive="base">
                                        <p:cTn id="67"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4">
                                            <p:txEl>
                                              <p:pRg st="10" end="10"/>
                                            </p:txEl>
                                          </p:spTgt>
                                        </p:tgtEl>
                                        <p:attrNameLst>
                                          <p:attrName>style.visibility</p:attrName>
                                        </p:attrNameLst>
                                      </p:cBhvr>
                                      <p:to>
                                        <p:strVal val="visible"/>
                                      </p:to>
                                    </p:set>
                                    <p:anim calcmode="lin" valueType="num">
                                      <p:cBhvr additive="base">
                                        <p:cTn id="73" dur="500" fill="hold"/>
                                        <p:tgtEl>
                                          <p:spTgt spid="14">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r" rtl="1"/>
            <a:r>
              <a:rPr lang="ar-KW" dirty="0"/>
              <a:t> الازمة والفرصة</a:t>
            </a:r>
            <a:endParaRPr lang="en-US" dirty="0"/>
          </a:p>
        </p:txBody>
      </p:sp>
      <p:sp>
        <p:nvSpPr>
          <p:cNvPr id="14" name="Content Placeholder 13"/>
          <p:cNvSpPr>
            <a:spLocks noGrp="1"/>
          </p:cNvSpPr>
          <p:nvPr>
            <p:ph idx="1"/>
          </p:nvPr>
        </p:nvSpPr>
        <p:spPr/>
        <p:txBody>
          <a:bodyPr>
            <a:normAutofit fontScale="62500" lnSpcReduction="20000"/>
          </a:bodyPr>
          <a:lstStyle/>
          <a:p>
            <a:pPr algn="r" rtl="1"/>
            <a:r>
              <a:rPr lang="ar-KW" dirty="0"/>
              <a:t>العالم يتغير بشدة وبسرعة </a:t>
            </a:r>
          </a:p>
          <a:p>
            <a:pPr algn="r" rtl="1"/>
            <a:r>
              <a:rPr lang="ar-KW" dirty="0"/>
              <a:t>1860 كان معظم عمال الولايات المتحدة يعملوا في الزراعة </a:t>
            </a:r>
          </a:p>
          <a:p>
            <a:pPr algn="r" rtl="1"/>
            <a:r>
              <a:rPr lang="ar-KW" dirty="0"/>
              <a:t>في عام 2004 فقط 2% من العمال يعملوا في الزراعة وينتجوا اكثر ...</a:t>
            </a:r>
          </a:p>
          <a:p>
            <a:pPr algn="r" rtl="1"/>
            <a:r>
              <a:rPr lang="ar-KW" dirty="0"/>
              <a:t>في القرن العشرين توجه العالم الى الصناعة ، اليوم فقط 15% من عمال الولايات المتحدة يعملون في الصناعة </a:t>
            </a:r>
          </a:p>
          <a:p>
            <a:pPr algn="r" rtl="1"/>
            <a:r>
              <a:rPr lang="ar-KW" dirty="0"/>
              <a:t>تحول العالم الى صناعة الخدمات في قلبها صناعة المعرفة....</a:t>
            </a:r>
          </a:p>
          <a:p>
            <a:pPr algn="r" rtl="1"/>
            <a:r>
              <a:rPr lang="ar-KW" dirty="0"/>
              <a:t>المعرفة تحتاج الى حريات عالية السقف،وتقدم علمي وتفقني تقف امام تحقيقه بعض عناصر الثقافة العربية وهو  يزحف على العالم </a:t>
            </a:r>
          </a:p>
          <a:p>
            <a:pPr algn="r" rtl="1"/>
            <a:r>
              <a:rPr lang="ar-KW" dirty="0"/>
              <a:t>العالم العربي كما ثبتت الدراسات ( مجلة الاداب في ثلاث اعداد 2002\2003 تتحدث عن المشترك العربي محرمات التناول للدارسة او النقد  ( اخلاقية وسياسية ودينية)</a:t>
            </a:r>
          </a:p>
          <a:p>
            <a:pPr algn="r" rtl="1"/>
            <a:r>
              <a:rPr lang="ar-KW" dirty="0"/>
              <a:t>يلقى لقبض على الناس لانهم نشروا روايا على الانترنتّ !  شهدي نجيب سرور لانه نشر احدى قصائد والده المتوفي! محاولة قتل نجيب محفوظ ، قتل فرج فودة، تهجير </a:t>
            </a:r>
          </a:p>
          <a:p>
            <a:pPr algn="r" rtl="1"/>
            <a:r>
              <a:rPr lang="ar-KW" dirty="0"/>
              <a:t>ثقافة التكتم التي تمنع المعلومات او نشرها ويمكن ان تشكل الكتب الممنوعة في فضائنا العربي اطروحة دكتوراة شهية القراءة .</a:t>
            </a:r>
          </a:p>
          <a:p>
            <a:pPr algn="r" rtl="1"/>
            <a:r>
              <a:rPr lang="ar-KW" dirty="0"/>
              <a:t>لذلك فان الفرص الى التنمية  ضيقة وتحتاج الى جهد حقيقي لتوسيعها ....اوله الوعي بالمشكلة ... في حالة نحتاجها اليوم بشدة بسبب تضائل قدرة ( دولة السيولة)  ( اي انخفاض اسعار المفط) التي سوف تسبب للبعض صدمة من نواع ما  </a:t>
            </a:r>
          </a:p>
          <a:p>
            <a:pPr algn="r" rtl="1"/>
            <a:endParaRPr lang="en-US" dirty="0"/>
          </a:p>
        </p:txBody>
      </p:sp>
    </p:spTree>
    <p:extLst>
      <p:ext uri="{BB962C8B-B14F-4D97-AF65-F5344CB8AC3E}">
        <p14:creationId xmlns:p14="http://schemas.microsoft.com/office/powerpoint/2010/main" xmlns="" val="1733244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 calcmode="lin" valueType="num">
                                      <p:cBhvr additive="base">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 calcmode="lin" valueType="num">
                                      <p:cBhvr additive="base">
                                        <p:cTn id="2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 calcmode="lin" valueType="num">
                                      <p:cBhvr additive="base">
                                        <p:cTn id="3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xEl>
                                              <p:pRg st="5" end="5"/>
                                            </p:txEl>
                                          </p:spTgt>
                                        </p:tgtEl>
                                        <p:attrNameLst>
                                          <p:attrName>style.visibility</p:attrName>
                                        </p:attrNameLst>
                                      </p:cBhvr>
                                      <p:to>
                                        <p:strVal val="visible"/>
                                      </p:to>
                                    </p:set>
                                    <p:anim calcmode="lin" valueType="num">
                                      <p:cBhvr additive="base">
                                        <p:cTn id="43"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 calcmode="lin" valueType="num">
                                      <p:cBhvr additive="base">
                                        <p:cTn id="49"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xEl>
                                              <p:pRg st="7" end="7"/>
                                            </p:txEl>
                                          </p:spTgt>
                                        </p:tgtEl>
                                        <p:attrNameLst>
                                          <p:attrName>style.visibility</p:attrName>
                                        </p:attrNameLst>
                                      </p:cBhvr>
                                      <p:to>
                                        <p:strVal val="visible"/>
                                      </p:to>
                                    </p:set>
                                    <p:anim calcmode="lin" valueType="num">
                                      <p:cBhvr additive="base">
                                        <p:cTn id="5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xEl>
                                              <p:pRg st="8" end="8"/>
                                            </p:txEl>
                                          </p:spTgt>
                                        </p:tgtEl>
                                        <p:attrNameLst>
                                          <p:attrName>style.visibility</p:attrName>
                                        </p:attrNameLst>
                                      </p:cBhvr>
                                      <p:to>
                                        <p:strVal val="visible"/>
                                      </p:to>
                                    </p:set>
                                    <p:anim calcmode="lin" valueType="num">
                                      <p:cBhvr additive="base">
                                        <p:cTn id="61"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
                                            <p:txEl>
                                              <p:pRg st="9" end="9"/>
                                            </p:txEl>
                                          </p:spTgt>
                                        </p:tgtEl>
                                        <p:attrNameLst>
                                          <p:attrName>style.visibility</p:attrName>
                                        </p:attrNameLst>
                                      </p:cBhvr>
                                      <p:to>
                                        <p:strVal val="visible"/>
                                      </p:to>
                                    </p:set>
                                    <p:anim calcmode="lin" valueType="num">
                                      <p:cBhvr additive="base">
                                        <p:cTn id="67"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0C675A-9AD3-40BB-AC57-0E9EFA3E4F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0</TotalTime>
  <Words>1552</Words>
  <Application>Microsoft Office PowerPoint</Application>
  <PresentationFormat>مخصص</PresentationFormat>
  <Paragraphs>91</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Math 16x9</vt:lpstr>
      <vt:lpstr>المعوقات الثقافية للتنمية </vt:lpstr>
      <vt:lpstr>الثقافة : محاولة للفهم </vt:lpstr>
      <vt:lpstr>التنمية </vt:lpstr>
      <vt:lpstr>العقلاقة بين الثقافة والتنمية </vt:lpstr>
      <vt:lpstr> التخلف ( حالة ذهنية) </vt:lpstr>
      <vt:lpstr> الاستخدام السياسي للثقافة </vt:lpstr>
      <vt:lpstr>الثقافة يمكن ان تُشكل الانسان باشد من مصنع الفولاذ، وتطحن الخارج عنها كما يطحن البسكويت! </vt:lpstr>
      <vt:lpstr>مظاهر من المعوقات ( تغيير الاحكام بتغير الزمان والمكان)</vt:lpstr>
      <vt:lpstr>سلطان النسق الثقافي يتحكم في البشر ويدير رؤيتهم الظرفية والذهنية </vt:lpstr>
      <vt:lpstr> الازمة والفرصة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2016-01-15T08:24:31Z</dcterms:created>
  <dcterms:modified xsi:type="dcterms:W3CDTF">2017-03-02T05:32:24Z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TC027879479991</vt:lpwstr>
  </property>
</Properties>
</file>